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6"/>
  </p:notesMasterIdLst>
  <p:handoutMasterIdLst>
    <p:handoutMasterId r:id="rId17"/>
  </p:handoutMasterIdLst>
  <p:sldIdLst>
    <p:sldId id="265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263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898" y="7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11/1/2022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50434" y="2083685"/>
            <a:ext cx="6843132" cy="1312659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Анализ одномерных случайных величин</a:t>
            </a:r>
            <a:br>
              <a:rPr lang="ru-RU" sz="4400" dirty="0">
                <a:solidFill>
                  <a:schemeClr val="bg1"/>
                </a:solidFill>
              </a:rPr>
            </a:br>
            <a:r>
              <a:rPr lang="ru-RU" sz="4400" dirty="0">
                <a:solidFill>
                  <a:schemeClr val="bg1"/>
                </a:solidFill>
              </a:rPr>
              <a:t>Презентация работы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F9402-4804-B445-718E-EDF65F998D4B}"/>
              </a:ext>
            </a:extLst>
          </p:cNvPr>
          <p:cNvSpPr txBox="1"/>
          <p:nvPr/>
        </p:nvSpPr>
        <p:spPr>
          <a:xfrm>
            <a:off x="6364514" y="4042229"/>
            <a:ext cx="2621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Студент: Леженков Г.Г.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Группа: </a:t>
            </a:r>
            <a:r>
              <a:rPr lang="en-US" sz="2000" dirty="0">
                <a:solidFill>
                  <a:schemeClr val="bg1"/>
                </a:solidFill>
              </a:rPr>
              <a:t>J4151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B860F4C-6569-5D5E-E7FD-EC3DB4025F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3152" y="1257290"/>
            <a:ext cx="1029629" cy="416665"/>
          </a:xfrm>
        </p:spPr>
        <p:txBody>
          <a:bodyPr/>
          <a:lstStyle/>
          <a:p>
            <a:r>
              <a:rPr lang="ru-RU" dirty="0"/>
              <a:t>Методы :</a:t>
            </a:r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19F74FC-8B1F-B014-BDE0-8011FC569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Сэмплирование</a:t>
            </a:r>
            <a:endParaRPr lang="ru-RU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EE20DBDB-13C6-89EB-7597-90988C82742D}"/>
              </a:ext>
            </a:extLst>
          </p:cNvPr>
          <p:cNvGraphicFramePr>
            <a:graphicFrameLocks noGrp="1"/>
          </p:cNvGraphicFramePr>
          <p:nvPr/>
        </p:nvGraphicFramePr>
        <p:xfrm>
          <a:off x="773152" y="1673955"/>
          <a:ext cx="74118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5922">
                  <a:extLst>
                    <a:ext uri="{9D8B030D-6E8A-4147-A177-3AD203B41FA5}">
                      <a16:colId xmlns:a16="http://schemas.microsoft.com/office/drawing/2014/main" val="3529413725"/>
                    </a:ext>
                  </a:extLst>
                </a:gridCol>
                <a:gridCol w="3705922">
                  <a:extLst>
                    <a:ext uri="{9D8B030D-6E8A-4147-A177-3AD203B41FA5}">
                      <a16:colId xmlns:a16="http://schemas.microsoft.com/office/drawing/2014/main" val="3707948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Ratio of uniforms</a:t>
                      </a:r>
                      <a:endParaRPr lang="ru-R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Обратная функция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7529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B21481-3E5D-A97B-93D4-DF5583A8FFAB}"/>
              </a:ext>
            </a:extLst>
          </p:cNvPr>
          <p:cNvSpPr txBox="1"/>
          <p:nvPr/>
        </p:nvSpPr>
        <p:spPr>
          <a:xfrm>
            <a:off x="773152" y="958604"/>
            <a:ext cx="2792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столбца</a:t>
            </a:r>
            <a:r>
              <a:rPr lang="en-US" dirty="0"/>
              <a:t> </a:t>
            </a:r>
            <a:r>
              <a:rPr lang="en-US" dirty="0" err="1"/>
              <a:t>BloodPressure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392D9B0-FFBF-8540-F0D4-3DC68ACE6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81" y="2262250"/>
            <a:ext cx="4200293" cy="222130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6E1EA46-89AF-BA60-0E2D-3E00D9725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074" y="2277417"/>
            <a:ext cx="4200293" cy="220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2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B860F4C-6569-5D5E-E7FD-EC3DB4025F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3152" y="1257290"/>
            <a:ext cx="1029629" cy="416665"/>
          </a:xfrm>
        </p:spPr>
        <p:txBody>
          <a:bodyPr/>
          <a:lstStyle/>
          <a:p>
            <a:r>
              <a:rPr lang="ru-RU" dirty="0"/>
              <a:t>Методы :</a:t>
            </a:r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19F74FC-8B1F-B014-BDE0-8011FC569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Сэмплирование</a:t>
            </a:r>
            <a:endParaRPr lang="ru-RU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EE20DBDB-13C6-89EB-7597-90988C82742D}"/>
              </a:ext>
            </a:extLst>
          </p:cNvPr>
          <p:cNvGraphicFramePr>
            <a:graphicFrameLocks noGrp="1"/>
          </p:cNvGraphicFramePr>
          <p:nvPr/>
        </p:nvGraphicFramePr>
        <p:xfrm>
          <a:off x="773152" y="1673955"/>
          <a:ext cx="74118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5922">
                  <a:extLst>
                    <a:ext uri="{9D8B030D-6E8A-4147-A177-3AD203B41FA5}">
                      <a16:colId xmlns:a16="http://schemas.microsoft.com/office/drawing/2014/main" val="3529413725"/>
                    </a:ext>
                  </a:extLst>
                </a:gridCol>
                <a:gridCol w="3705922">
                  <a:extLst>
                    <a:ext uri="{9D8B030D-6E8A-4147-A177-3AD203B41FA5}">
                      <a16:colId xmlns:a16="http://schemas.microsoft.com/office/drawing/2014/main" val="3707948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Ratio of uniforms</a:t>
                      </a:r>
                      <a:endParaRPr lang="ru-R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Обратная функция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7529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B21481-3E5D-A97B-93D4-DF5583A8FFAB}"/>
              </a:ext>
            </a:extLst>
          </p:cNvPr>
          <p:cNvSpPr txBox="1"/>
          <p:nvPr/>
        </p:nvSpPr>
        <p:spPr>
          <a:xfrm>
            <a:off x="773152" y="958604"/>
            <a:ext cx="206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столбца</a:t>
            </a:r>
            <a:r>
              <a:rPr lang="en-US" dirty="0"/>
              <a:t> Insulin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7A294D-4EA5-07C5-1CD3-C421D3969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06" y="2252546"/>
            <a:ext cx="3990534" cy="216458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AAFFA04-1A51-210B-1ECE-D8106D827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52547"/>
            <a:ext cx="3990534" cy="21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2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B860F4C-6569-5D5E-E7FD-EC3DB4025F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3152" y="1257290"/>
            <a:ext cx="1029629" cy="416665"/>
          </a:xfrm>
        </p:spPr>
        <p:txBody>
          <a:bodyPr/>
          <a:lstStyle/>
          <a:p>
            <a:r>
              <a:rPr lang="ru-RU" dirty="0"/>
              <a:t>Методы :</a:t>
            </a:r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19F74FC-8B1F-B014-BDE0-8011FC569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Сэмплирование</a:t>
            </a:r>
            <a:endParaRPr lang="ru-RU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EE20DBDB-13C6-89EB-7597-90988C82742D}"/>
              </a:ext>
            </a:extLst>
          </p:cNvPr>
          <p:cNvGraphicFramePr>
            <a:graphicFrameLocks noGrp="1"/>
          </p:cNvGraphicFramePr>
          <p:nvPr/>
        </p:nvGraphicFramePr>
        <p:xfrm>
          <a:off x="773152" y="1673955"/>
          <a:ext cx="74118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5922">
                  <a:extLst>
                    <a:ext uri="{9D8B030D-6E8A-4147-A177-3AD203B41FA5}">
                      <a16:colId xmlns:a16="http://schemas.microsoft.com/office/drawing/2014/main" val="3529413725"/>
                    </a:ext>
                  </a:extLst>
                </a:gridCol>
                <a:gridCol w="3705922">
                  <a:extLst>
                    <a:ext uri="{9D8B030D-6E8A-4147-A177-3AD203B41FA5}">
                      <a16:colId xmlns:a16="http://schemas.microsoft.com/office/drawing/2014/main" val="3707948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Ratio of uniforms</a:t>
                      </a:r>
                      <a:endParaRPr lang="ru-R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Обратная функция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7529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B21481-3E5D-A97B-93D4-DF5583A8FFAB}"/>
              </a:ext>
            </a:extLst>
          </p:cNvPr>
          <p:cNvSpPr txBox="1"/>
          <p:nvPr/>
        </p:nvSpPr>
        <p:spPr>
          <a:xfrm>
            <a:off x="773152" y="958604"/>
            <a:ext cx="1824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столбца</a:t>
            </a:r>
            <a:r>
              <a:rPr lang="en-US" dirty="0"/>
              <a:t> BMI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006A1A-A669-191C-32E2-850159918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317910"/>
            <a:ext cx="4018155" cy="217598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13DA9AE-CAAE-FB10-022B-07861238C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56" y="2317911"/>
            <a:ext cx="4071434" cy="217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39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B860F4C-6569-5D5E-E7FD-EC3DB4025F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3152" y="1257290"/>
            <a:ext cx="1029629" cy="416665"/>
          </a:xfrm>
        </p:spPr>
        <p:txBody>
          <a:bodyPr/>
          <a:lstStyle/>
          <a:p>
            <a:r>
              <a:rPr lang="ru-RU" dirty="0"/>
              <a:t>Методы :</a:t>
            </a:r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19F74FC-8B1F-B014-BDE0-8011FC569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Сэмплирование</a:t>
            </a:r>
            <a:endParaRPr lang="ru-RU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EE20DBDB-13C6-89EB-7597-90988C82742D}"/>
              </a:ext>
            </a:extLst>
          </p:cNvPr>
          <p:cNvGraphicFramePr>
            <a:graphicFrameLocks noGrp="1"/>
          </p:cNvGraphicFramePr>
          <p:nvPr/>
        </p:nvGraphicFramePr>
        <p:xfrm>
          <a:off x="773152" y="1673955"/>
          <a:ext cx="74118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5922">
                  <a:extLst>
                    <a:ext uri="{9D8B030D-6E8A-4147-A177-3AD203B41FA5}">
                      <a16:colId xmlns:a16="http://schemas.microsoft.com/office/drawing/2014/main" val="3529413725"/>
                    </a:ext>
                  </a:extLst>
                </a:gridCol>
                <a:gridCol w="3705922">
                  <a:extLst>
                    <a:ext uri="{9D8B030D-6E8A-4147-A177-3AD203B41FA5}">
                      <a16:colId xmlns:a16="http://schemas.microsoft.com/office/drawing/2014/main" val="3707948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Ratio of uniforms</a:t>
                      </a:r>
                      <a:endParaRPr lang="ru-R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Обратная функция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7529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B21481-3E5D-A97B-93D4-DF5583A8FFAB}"/>
              </a:ext>
            </a:extLst>
          </p:cNvPr>
          <p:cNvSpPr txBox="1"/>
          <p:nvPr/>
        </p:nvSpPr>
        <p:spPr>
          <a:xfrm>
            <a:off x="773152" y="958604"/>
            <a:ext cx="221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столбца</a:t>
            </a:r>
            <a:r>
              <a:rPr lang="en-US" dirty="0"/>
              <a:t> </a:t>
            </a:r>
            <a:r>
              <a:rPr lang="en-US" dirty="0" err="1"/>
              <a:t>dp_func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D772DF-CEC0-413B-D0DF-BE85AD809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295862"/>
            <a:ext cx="4025590" cy="21425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D57ED77-7AEE-531C-6A9E-3792B8A76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00364"/>
            <a:ext cx="4025591" cy="213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9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3444287" y="4284096"/>
            <a:ext cx="22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lezhenkov@yandex.ru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Обоснование выбора данных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C0B724-C2B9-6178-521B-A94D609DFA7B}"/>
              </a:ext>
            </a:extLst>
          </p:cNvPr>
          <p:cNvSpPr txBox="1"/>
          <p:nvPr/>
        </p:nvSpPr>
        <p:spPr>
          <a:xfrm>
            <a:off x="457200" y="1167161"/>
            <a:ext cx="7402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Датасет</a:t>
            </a:r>
            <a:r>
              <a:rPr lang="ru-RU" dirty="0"/>
              <a:t> имеет размер 6 столбцов </a:t>
            </a:r>
            <a:r>
              <a:rPr lang="en-US" dirty="0"/>
              <a:t>x</a:t>
            </a:r>
            <a:r>
              <a:rPr lang="ru-RU" dirty="0"/>
              <a:t> 370 строк. В нем содержится информация о диагностических данных женщин - пациенток из национального института диабета, </a:t>
            </a:r>
            <a:r>
              <a:rPr lang="ru-RU" b="0" i="0" dirty="0">
                <a:effectLst/>
                <a:latin typeface="Inter"/>
              </a:rPr>
              <a:t> болезней органов пищеварения и почек.</a:t>
            </a:r>
          </a:p>
          <a:p>
            <a:endParaRPr lang="ru-RU" dirty="0">
              <a:latin typeface="Inter"/>
            </a:endParaRPr>
          </a:p>
          <a:p>
            <a:r>
              <a:rPr lang="ru-RU" dirty="0">
                <a:latin typeface="Inter"/>
              </a:rPr>
              <a:t>Название колонок и случайные величины предоставлены в таблице ниже:</a:t>
            </a:r>
            <a:endParaRPr lang="ru-RU" dirty="0"/>
          </a:p>
        </p:txBody>
      </p:sp>
      <p:graphicFrame>
        <p:nvGraphicFramePr>
          <p:cNvPr id="3" name="Таблица 5">
            <a:extLst>
              <a:ext uri="{FF2B5EF4-FFF2-40B4-BE49-F238E27FC236}">
                <a16:creationId xmlns:a16="http://schemas.microsoft.com/office/drawing/2014/main" id="{242AED2A-8340-D8AB-A117-75589EDC4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648275"/>
              </p:ext>
            </p:extLst>
          </p:nvPr>
        </p:nvGraphicFramePr>
        <p:xfrm>
          <a:off x="513443" y="3405217"/>
          <a:ext cx="8117114" cy="1218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952">
                  <a:extLst>
                    <a:ext uri="{9D8B030D-6E8A-4147-A177-3AD203B41FA5}">
                      <a16:colId xmlns:a16="http://schemas.microsoft.com/office/drawing/2014/main" val="644668321"/>
                    </a:ext>
                  </a:extLst>
                </a:gridCol>
                <a:gridCol w="1486829">
                  <a:extLst>
                    <a:ext uri="{9D8B030D-6E8A-4147-A177-3AD203B41FA5}">
                      <a16:colId xmlns:a16="http://schemas.microsoft.com/office/drawing/2014/main" val="2211363989"/>
                    </a:ext>
                  </a:extLst>
                </a:gridCol>
                <a:gridCol w="947135">
                  <a:extLst>
                    <a:ext uri="{9D8B030D-6E8A-4147-A177-3AD203B41FA5}">
                      <a16:colId xmlns:a16="http://schemas.microsoft.com/office/drawing/2014/main" val="2298298264"/>
                    </a:ext>
                  </a:extLst>
                </a:gridCol>
                <a:gridCol w="1412951">
                  <a:extLst>
                    <a:ext uri="{9D8B030D-6E8A-4147-A177-3AD203B41FA5}">
                      <a16:colId xmlns:a16="http://schemas.microsoft.com/office/drawing/2014/main" val="1169132894"/>
                    </a:ext>
                  </a:extLst>
                </a:gridCol>
                <a:gridCol w="2230192">
                  <a:extLst>
                    <a:ext uri="{9D8B030D-6E8A-4147-A177-3AD203B41FA5}">
                      <a16:colId xmlns:a16="http://schemas.microsoft.com/office/drawing/2014/main" val="809016873"/>
                    </a:ext>
                  </a:extLst>
                </a:gridCol>
                <a:gridCol w="1074055">
                  <a:extLst>
                    <a:ext uri="{9D8B030D-6E8A-4147-A177-3AD203B41FA5}">
                      <a16:colId xmlns:a16="http://schemas.microsoft.com/office/drawing/2014/main" val="3923713012"/>
                    </a:ext>
                  </a:extLst>
                </a:gridCol>
              </a:tblGrid>
              <a:tr h="847369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/>
                          </a:solidFill>
                        </a:rPr>
                        <a:t>Глюкоза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Glucose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/>
                          </a:solidFill>
                        </a:rPr>
                        <a:t>Кровяное</a:t>
                      </a: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ru-RU" sz="1600" b="0" dirty="0">
                          <a:solidFill>
                            <a:schemeClr val="bg1"/>
                          </a:solidFill>
                        </a:rPr>
                        <a:t>давление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BloodPressure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/>
                          </a:solidFill>
                        </a:rPr>
                        <a:t>Инсулин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Insulin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/>
                          </a:solidFill>
                        </a:rPr>
                        <a:t>Индекс</a:t>
                      </a: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ru-RU" sz="1600" b="0" dirty="0">
                          <a:solidFill>
                            <a:schemeClr val="bg1"/>
                          </a:solidFill>
                        </a:rPr>
                        <a:t>массы</a:t>
                      </a: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ru-RU" sz="1600" b="0" dirty="0">
                          <a:solidFill>
                            <a:schemeClr val="bg1"/>
                          </a:solidFill>
                        </a:rPr>
                        <a:t>тела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BMI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/>
                          </a:solidFill>
                        </a:rPr>
                        <a:t>Функция</a:t>
                      </a: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ru-RU" sz="1600" b="0" dirty="0">
                          <a:solidFill>
                            <a:schemeClr val="bg1"/>
                          </a:solidFill>
                        </a:rPr>
                        <a:t>родословной</a:t>
                      </a: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ru-RU" sz="1600" b="0" dirty="0">
                          <a:solidFill>
                            <a:schemeClr val="bg1"/>
                          </a:solidFill>
                        </a:rPr>
                        <a:t>диабета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Dp_func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>
                          <a:solidFill>
                            <a:schemeClr val="bg1"/>
                          </a:solidFill>
                        </a:rPr>
                        <a:t>Результат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Outcome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14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62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DCD0A9-9E58-832D-A88A-4F14CEB30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72" y="255636"/>
            <a:ext cx="6509658" cy="627542"/>
          </a:xfrm>
        </p:spPr>
        <p:txBody>
          <a:bodyPr>
            <a:noAutofit/>
          </a:bodyPr>
          <a:lstStyle/>
          <a:p>
            <a:r>
              <a:rPr lang="ru-RU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Построение непараметрической оценки PDF в виде гистограммы и использование функции плотности ядра</a:t>
            </a:r>
            <a:endParaRPr lang="ru-RU" sz="28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B17CF-5296-0E2A-5B5B-F58954E22616}"/>
              </a:ext>
            </a:extLst>
          </p:cNvPr>
          <p:cNvSpPr txBox="1"/>
          <p:nvPr/>
        </p:nvSpPr>
        <p:spPr>
          <a:xfrm>
            <a:off x="123371" y="1054523"/>
            <a:ext cx="616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Количество </a:t>
            </a:r>
            <a:r>
              <a:rPr lang="ru-RU" dirty="0" err="1"/>
              <a:t>бинов</a:t>
            </a:r>
            <a:r>
              <a:rPr lang="ru-RU" dirty="0"/>
              <a:t> исходя из формулы равно:</a:t>
            </a:r>
            <a:r>
              <a:rPr lang="en-US" dirty="0"/>
              <a:t> n = 5 </a:t>
            </a:r>
            <a:r>
              <a:rPr lang="en-US" i="1" dirty="0"/>
              <a:t>lg</a:t>
            </a:r>
            <a:r>
              <a:rPr lang="en-US" dirty="0"/>
              <a:t>(</a:t>
            </a:r>
            <a:r>
              <a:rPr lang="en-US" dirty="0" err="1"/>
              <a:t>len</a:t>
            </a:r>
            <a:r>
              <a:rPr lang="en-US" dirty="0"/>
              <a:t>(col))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2F3EF-3F10-87C9-EEE9-7CF9B7CBAA0E}"/>
              </a:ext>
            </a:extLst>
          </p:cNvPr>
          <p:cNvSpPr txBox="1"/>
          <p:nvPr/>
        </p:nvSpPr>
        <p:spPr>
          <a:xfrm>
            <a:off x="123371" y="1530571"/>
            <a:ext cx="53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Графики </a:t>
            </a:r>
            <a:r>
              <a:rPr lang="en-US" dirty="0"/>
              <a:t>PDF </a:t>
            </a:r>
            <a:r>
              <a:rPr lang="ru-RU" dirty="0"/>
              <a:t>непрерывных СВ и их ядерные оценки: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EB2D157-A74F-C2C4-901E-F9F007BD3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7" y="1819956"/>
            <a:ext cx="2368374" cy="155908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B36F56-0AEB-6DD3-2600-A845C2F0B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434" y="1799657"/>
            <a:ext cx="2368374" cy="158294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1073497-B3DE-4E17-8409-A14A8D9AD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609" y="1806918"/>
            <a:ext cx="2368374" cy="154741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48E9A1-C551-F532-E801-A0653C7D2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92" y="3336052"/>
            <a:ext cx="2629632" cy="175756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AEB02F8-3FC7-72DC-A88F-0C0F6CE57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9720" y="3246700"/>
            <a:ext cx="2882749" cy="193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3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E0361-7AC9-1A63-B2C4-C5B200605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57" y="161291"/>
            <a:ext cx="6291943" cy="796651"/>
          </a:xfrm>
        </p:spPr>
        <p:txBody>
          <a:bodyPr>
            <a:normAutofit fontScale="90000"/>
          </a:bodyPr>
          <a:lstStyle/>
          <a:p>
            <a:r>
              <a:rPr lang="ru-RU" b="0" dirty="0"/>
              <a:t>Подбор наилучших распределений, отражающих данные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68E451-716C-328F-FD58-50858137D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122" y="2412085"/>
            <a:ext cx="4890487" cy="2570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A9EDA1-9CC9-A939-C767-43B73B2CB5F3}"/>
              </a:ext>
            </a:extLst>
          </p:cNvPr>
          <p:cNvSpPr txBox="1"/>
          <p:nvPr/>
        </p:nvSpPr>
        <p:spPr>
          <a:xfrm>
            <a:off x="4572000" y="627470"/>
            <a:ext cx="337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Распределение «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kstwobign</a:t>
            </a:r>
            <a:r>
              <a:rPr lang="ru-RU" dirty="0"/>
              <a:t>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724C2-2840-75DF-9168-50CB41CA8FDD}"/>
              </a:ext>
            </a:extLst>
          </p:cNvPr>
          <p:cNvSpPr txBox="1"/>
          <p:nvPr/>
        </p:nvSpPr>
        <p:spPr>
          <a:xfrm>
            <a:off x="4572000" y="959193"/>
            <a:ext cx="3075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Коэффициенты</a:t>
            </a:r>
            <a:r>
              <a:rPr lang="ru-RU" dirty="0"/>
              <a:t> распределения</a:t>
            </a:r>
          </a:p>
        </p:txBody>
      </p:sp>
      <p:graphicFrame>
        <p:nvGraphicFramePr>
          <p:cNvPr id="12" name="Таблица 12">
            <a:extLst>
              <a:ext uri="{FF2B5EF4-FFF2-40B4-BE49-F238E27FC236}">
                <a16:creationId xmlns:a16="http://schemas.microsoft.com/office/drawing/2014/main" id="{9197E40A-FCD4-F633-05A8-74ED0D467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375735"/>
              </p:ext>
            </p:extLst>
          </p:nvPr>
        </p:nvGraphicFramePr>
        <p:xfrm>
          <a:off x="4613224" y="1406245"/>
          <a:ext cx="2829645" cy="1005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3215">
                  <a:extLst>
                    <a:ext uri="{9D8B030D-6E8A-4147-A177-3AD203B41FA5}">
                      <a16:colId xmlns:a16="http://schemas.microsoft.com/office/drawing/2014/main" val="2129124892"/>
                    </a:ext>
                  </a:extLst>
                </a:gridCol>
                <a:gridCol w="943215">
                  <a:extLst>
                    <a:ext uri="{9D8B030D-6E8A-4147-A177-3AD203B41FA5}">
                      <a16:colId xmlns:a16="http://schemas.microsoft.com/office/drawing/2014/main" val="2521889070"/>
                    </a:ext>
                  </a:extLst>
                </a:gridCol>
                <a:gridCol w="943215">
                  <a:extLst>
                    <a:ext uri="{9D8B030D-6E8A-4147-A177-3AD203B41FA5}">
                      <a16:colId xmlns:a16="http://schemas.microsoft.com/office/drawing/2014/main" val="1002440101"/>
                    </a:ext>
                  </a:extLst>
                </a:gridCol>
              </a:tblGrid>
              <a:tr h="249754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метод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solidFill>
                            <a:schemeClr val="bg1"/>
                          </a:solidFill>
                        </a:rPr>
                        <a:t>α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solidFill>
                            <a:schemeClr val="bg1"/>
                          </a:solidFill>
                        </a:rPr>
                        <a:t>β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742611"/>
                  </a:ext>
                </a:extLst>
              </a:tr>
              <a:tr h="2655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ML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17.6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118.9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342441"/>
                  </a:ext>
                </a:extLst>
              </a:tr>
              <a:tr h="2655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LSM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16.8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120.6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77952"/>
                  </a:ext>
                </a:extLst>
              </a:tr>
            </a:tbl>
          </a:graphicData>
        </a:graphic>
      </p:graphicFrame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DCBB578-EE05-45D3-E1FC-9F61BCA67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96" y="957942"/>
            <a:ext cx="3075714" cy="30355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ACC9D3-AA4C-03AE-F870-5CC0AACE2BCF}"/>
              </a:ext>
            </a:extLst>
          </p:cNvPr>
          <p:cNvSpPr txBox="1"/>
          <p:nvPr/>
        </p:nvSpPr>
        <p:spPr>
          <a:xfrm>
            <a:off x="90391" y="3880624"/>
            <a:ext cx="130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Стат. тесты: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003ED-4ABB-2849-1258-97F5B2D982A2}"/>
              </a:ext>
            </a:extLst>
          </p:cNvPr>
          <p:cNvSpPr txBox="1"/>
          <p:nvPr/>
        </p:nvSpPr>
        <p:spPr>
          <a:xfrm>
            <a:off x="90391" y="4265670"/>
            <a:ext cx="2379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KStest</a:t>
            </a:r>
            <a:r>
              <a:rPr lang="en-US" dirty="0"/>
              <a:t>: </a:t>
            </a:r>
            <a:r>
              <a:rPr lang="en-US" dirty="0" err="1"/>
              <a:t>Pvalue</a:t>
            </a:r>
            <a:r>
              <a:rPr lang="en-US" dirty="0"/>
              <a:t> = </a:t>
            </a:r>
            <a:r>
              <a:rPr lang="ru-RU" b="0" i="0" dirty="0">
                <a:solidFill>
                  <a:srgbClr val="212121"/>
                </a:solidFill>
                <a:effectLst/>
              </a:rPr>
              <a:t>0.730</a:t>
            </a:r>
          </a:p>
          <a:p>
            <a:r>
              <a:rPr lang="en-US" b="1" dirty="0" err="1"/>
              <a:t>KMtest</a:t>
            </a:r>
            <a:r>
              <a:rPr lang="en-US" b="1" dirty="0"/>
              <a:t>: </a:t>
            </a:r>
            <a:r>
              <a:rPr lang="en-US" dirty="0" err="1"/>
              <a:t>Pvalue</a:t>
            </a:r>
            <a:r>
              <a:rPr lang="en-US" dirty="0"/>
              <a:t> = 0.762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536435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E0361-7AC9-1A63-B2C4-C5B200605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57" y="161291"/>
            <a:ext cx="6291943" cy="796651"/>
          </a:xfrm>
        </p:spPr>
        <p:txBody>
          <a:bodyPr>
            <a:normAutofit fontScale="90000"/>
          </a:bodyPr>
          <a:lstStyle/>
          <a:p>
            <a:r>
              <a:rPr lang="ru-RU" b="0" dirty="0"/>
              <a:t>Подбор наилучших распределений, отражающих данные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A9EDA1-9CC9-A939-C767-43B73B2CB5F3}"/>
              </a:ext>
            </a:extLst>
          </p:cNvPr>
          <p:cNvSpPr txBox="1"/>
          <p:nvPr/>
        </p:nvSpPr>
        <p:spPr>
          <a:xfrm>
            <a:off x="4572000" y="627470"/>
            <a:ext cx="337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Распределение «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fatiguelife</a:t>
            </a:r>
            <a:r>
              <a:rPr lang="ru-RU" dirty="0"/>
              <a:t>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724C2-2840-75DF-9168-50CB41CA8FDD}"/>
              </a:ext>
            </a:extLst>
          </p:cNvPr>
          <p:cNvSpPr txBox="1"/>
          <p:nvPr/>
        </p:nvSpPr>
        <p:spPr>
          <a:xfrm>
            <a:off x="4572000" y="959193"/>
            <a:ext cx="3075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Коэффициенты</a:t>
            </a:r>
            <a:r>
              <a:rPr lang="ru-RU" dirty="0"/>
              <a:t> распределения</a:t>
            </a:r>
          </a:p>
        </p:txBody>
      </p:sp>
      <p:graphicFrame>
        <p:nvGraphicFramePr>
          <p:cNvPr id="12" name="Таблица 12">
            <a:extLst>
              <a:ext uri="{FF2B5EF4-FFF2-40B4-BE49-F238E27FC236}">
                <a16:creationId xmlns:a16="http://schemas.microsoft.com/office/drawing/2014/main" id="{9197E40A-FCD4-F633-05A8-74ED0D467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593643"/>
              </p:ext>
            </p:extLst>
          </p:nvPr>
        </p:nvGraphicFramePr>
        <p:xfrm>
          <a:off x="4613224" y="1406245"/>
          <a:ext cx="2829645" cy="1005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3215">
                  <a:extLst>
                    <a:ext uri="{9D8B030D-6E8A-4147-A177-3AD203B41FA5}">
                      <a16:colId xmlns:a16="http://schemas.microsoft.com/office/drawing/2014/main" val="2129124892"/>
                    </a:ext>
                  </a:extLst>
                </a:gridCol>
                <a:gridCol w="943215">
                  <a:extLst>
                    <a:ext uri="{9D8B030D-6E8A-4147-A177-3AD203B41FA5}">
                      <a16:colId xmlns:a16="http://schemas.microsoft.com/office/drawing/2014/main" val="2521889070"/>
                    </a:ext>
                  </a:extLst>
                </a:gridCol>
                <a:gridCol w="943215">
                  <a:extLst>
                    <a:ext uri="{9D8B030D-6E8A-4147-A177-3AD203B41FA5}">
                      <a16:colId xmlns:a16="http://schemas.microsoft.com/office/drawing/2014/main" val="1002440101"/>
                    </a:ext>
                  </a:extLst>
                </a:gridCol>
              </a:tblGrid>
              <a:tr h="249754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метод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solidFill>
                            <a:schemeClr val="bg1"/>
                          </a:solidFill>
                        </a:rPr>
                        <a:t>α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solidFill>
                            <a:schemeClr val="bg1"/>
                          </a:solidFill>
                        </a:rPr>
                        <a:t>β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742611"/>
                  </a:ext>
                </a:extLst>
              </a:tr>
              <a:tr h="2655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ML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-1111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342441"/>
                  </a:ext>
                </a:extLst>
              </a:tr>
              <a:tr h="2655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LSM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-1111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7795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BACC9D3-AA4C-03AE-F870-5CC0AACE2BCF}"/>
              </a:ext>
            </a:extLst>
          </p:cNvPr>
          <p:cNvSpPr txBox="1"/>
          <p:nvPr/>
        </p:nvSpPr>
        <p:spPr>
          <a:xfrm>
            <a:off x="90391" y="3880624"/>
            <a:ext cx="130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Стат. тесты: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8F5C67-D7B2-4879-27C4-8DEDB592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759" y="2456689"/>
            <a:ext cx="4895850" cy="2571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C9BABD-88B4-DE83-ED40-81A069E86B91}"/>
              </a:ext>
            </a:extLst>
          </p:cNvPr>
          <p:cNvSpPr txBox="1"/>
          <p:nvPr/>
        </p:nvSpPr>
        <p:spPr>
          <a:xfrm>
            <a:off x="90391" y="4265670"/>
            <a:ext cx="2412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KStest</a:t>
            </a:r>
            <a:r>
              <a:rPr lang="en-US" dirty="0"/>
              <a:t>: </a:t>
            </a:r>
            <a:r>
              <a:rPr lang="en-US" dirty="0" err="1"/>
              <a:t>Pvalue</a:t>
            </a:r>
            <a:r>
              <a:rPr lang="en-US" dirty="0"/>
              <a:t> = </a:t>
            </a:r>
            <a:r>
              <a:rPr lang="ru-RU" b="0" i="0" dirty="0">
                <a:solidFill>
                  <a:srgbClr val="212121"/>
                </a:solidFill>
                <a:effectLst/>
              </a:rPr>
              <a:t>0.</a:t>
            </a:r>
            <a:r>
              <a:rPr lang="en-US" b="0" i="0" dirty="0">
                <a:solidFill>
                  <a:srgbClr val="212121"/>
                </a:solidFill>
                <a:effectLst/>
              </a:rPr>
              <a:t>428</a:t>
            </a:r>
            <a:endParaRPr lang="ru-RU" b="0" i="0" dirty="0">
              <a:solidFill>
                <a:srgbClr val="212121"/>
              </a:solidFill>
              <a:effectLst/>
            </a:endParaRPr>
          </a:p>
          <a:p>
            <a:r>
              <a:rPr lang="en-US" b="1" dirty="0" err="1"/>
              <a:t>KMtest</a:t>
            </a:r>
            <a:r>
              <a:rPr lang="en-US" b="1" dirty="0"/>
              <a:t>: </a:t>
            </a:r>
            <a:r>
              <a:rPr lang="en-US" dirty="0" err="1"/>
              <a:t>Pvalue</a:t>
            </a:r>
            <a:r>
              <a:rPr lang="en-US" dirty="0"/>
              <a:t> = 0.</a:t>
            </a:r>
            <a:r>
              <a:rPr lang="en-US" b="0" i="0" dirty="0">
                <a:solidFill>
                  <a:srgbClr val="212121"/>
                </a:solidFill>
                <a:effectLst/>
              </a:rPr>
              <a:t> 516</a:t>
            </a:r>
            <a:endParaRPr lang="ru-RU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74D954-6205-DC11-DC35-1FD9B19B1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40" y="996802"/>
            <a:ext cx="3057690" cy="30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62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E0361-7AC9-1A63-B2C4-C5B200605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57" y="161291"/>
            <a:ext cx="6291943" cy="796651"/>
          </a:xfrm>
        </p:spPr>
        <p:txBody>
          <a:bodyPr>
            <a:normAutofit fontScale="90000"/>
          </a:bodyPr>
          <a:lstStyle/>
          <a:p>
            <a:r>
              <a:rPr lang="ru-RU" b="0" dirty="0"/>
              <a:t>Подбор наилучших распределений, отражающих данные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A9EDA1-9CC9-A939-C767-43B73B2CB5F3}"/>
              </a:ext>
            </a:extLst>
          </p:cNvPr>
          <p:cNvSpPr txBox="1"/>
          <p:nvPr/>
        </p:nvSpPr>
        <p:spPr>
          <a:xfrm>
            <a:off x="4572000" y="627470"/>
            <a:ext cx="337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Распределение «</a:t>
            </a:r>
            <a:r>
              <a:rPr lang="en-US" b="0" i="0" dirty="0" err="1">
                <a:solidFill>
                  <a:srgbClr val="212121"/>
                </a:solidFill>
                <a:effectLst/>
              </a:rPr>
              <a:t>exponweib</a:t>
            </a:r>
            <a:r>
              <a:rPr lang="ru-RU" dirty="0"/>
              <a:t>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724C2-2840-75DF-9168-50CB41CA8FDD}"/>
              </a:ext>
            </a:extLst>
          </p:cNvPr>
          <p:cNvSpPr txBox="1"/>
          <p:nvPr/>
        </p:nvSpPr>
        <p:spPr>
          <a:xfrm>
            <a:off x="4572000" y="959193"/>
            <a:ext cx="3075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Коэффициенты</a:t>
            </a:r>
            <a:r>
              <a:rPr lang="ru-RU" dirty="0"/>
              <a:t> распределения</a:t>
            </a:r>
          </a:p>
        </p:txBody>
      </p:sp>
      <p:graphicFrame>
        <p:nvGraphicFramePr>
          <p:cNvPr id="12" name="Таблица 12">
            <a:extLst>
              <a:ext uri="{FF2B5EF4-FFF2-40B4-BE49-F238E27FC236}">
                <a16:creationId xmlns:a16="http://schemas.microsoft.com/office/drawing/2014/main" id="{9197E40A-FCD4-F633-05A8-74ED0D467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37470"/>
              </p:ext>
            </p:extLst>
          </p:nvPr>
        </p:nvGraphicFramePr>
        <p:xfrm>
          <a:off x="4613224" y="1406245"/>
          <a:ext cx="2829645" cy="1005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3215">
                  <a:extLst>
                    <a:ext uri="{9D8B030D-6E8A-4147-A177-3AD203B41FA5}">
                      <a16:colId xmlns:a16="http://schemas.microsoft.com/office/drawing/2014/main" val="2129124892"/>
                    </a:ext>
                  </a:extLst>
                </a:gridCol>
                <a:gridCol w="943215">
                  <a:extLst>
                    <a:ext uri="{9D8B030D-6E8A-4147-A177-3AD203B41FA5}">
                      <a16:colId xmlns:a16="http://schemas.microsoft.com/office/drawing/2014/main" val="2521889070"/>
                    </a:ext>
                  </a:extLst>
                </a:gridCol>
                <a:gridCol w="943215">
                  <a:extLst>
                    <a:ext uri="{9D8B030D-6E8A-4147-A177-3AD203B41FA5}">
                      <a16:colId xmlns:a16="http://schemas.microsoft.com/office/drawing/2014/main" val="1002440101"/>
                    </a:ext>
                  </a:extLst>
                </a:gridCol>
              </a:tblGrid>
              <a:tr h="249754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метод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solidFill>
                            <a:schemeClr val="bg1"/>
                          </a:solidFill>
                        </a:rPr>
                        <a:t>α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solidFill>
                            <a:schemeClr val="bg1"/>
                          </a:solidFill>
                        </a:rPr>
                        <a:t>β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742611"/>
                  </a:ext>
                </a:extLst>
              </a:tr>
              <a:tr h="2655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ML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3.809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0.870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342441"/>
                  </a:ext>
                </a:extLst>
              </a:tr>
              <a:tr h="2655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LSM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3.809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0.870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7795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BACC9D3-AA4C-03AE-F870-5CC0AACE2BCF}"/>
              </a:ext>
            </a:extLst>
          </p:cNvPr>
          <p:cNvSpPr txBox="1"/>
          <p:nvPr/>
        </p:nvSpPr>
        <p:spPr>
          <a:xfrm>
            <a:off x="90391" y="3929963"/>
            <a:ext cx="130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Стат. тесты: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609D2F-7BEE-A93D-6672-16EF0C29C719}"/>
              </a:ext>
            </a:extLst>
          </p:cNvPr>
          <p:cNvSpPr txBox="1"/>
          <p:nvPr/>
        </p:nvSpPr>
        <p:spPr>
          <a:xfrm>
            <a:off x="90391" y="4265670"/>
            <a:ext cx="2412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KStest</a:t>
            </a:r>
            <a:r>
              <a:rPr lang="en-US" dirty="0"/>
              <a:t>: </a:t>
            </a:r>
            <a:r>
              <a:rPr lang="en-US" dirty="0" err="1"/>
              <a:t>Pvalue</a:t>
            </a:r>
            <a:r>
              <a:rPr lang="en-US" dirty="0"/>
              <a:t> = </a:t>
            </a:r>
            <a:r>
              <a:rPr lang="ru-RU" b="0" i="0" dirty="0">
                <a:solidFill>
                  <a:srgbClr val="212121"/>
                </a:solidFill>
                <a:effectLst/>
              </a:rPr>
              <a:t>0.</a:t>
            </a:r>
            <a:r>
              <a:rPr lang="en-US" b="0" i="0" dirty="0">
                <a:solidFill>
                  <a:srgbClr val="212121"/>
                </a:solidFill>
                <a:effectLst/>
              </a:rPr>
              <a:t>998</a:t>
            </a:r>
            <a:endParaRPr lang="ru-RU" b="0" i="0" dirty="0">
              <a:solidFill>
                <a:srgbClr val="212121"/>
              </a:solidFill>
              <a:effectLst/>
            </a:endParaRPr>
          </a:p>
          <a:p>
            <a:r>
              <a:rPr lang="en-US" b="1" dirty="0" err="1"/>
              <a:t>KMtest</a:t>
            </a:r>
            <a:r>
              <a:rPr lang="en-US" b="1" dirty="0"/>
              <a:t>: </a:t>
            </a:r>
            <a:r>
              <a:rPr lang="en-US" dirty="0" err="1"/>
              <a:t>Pvalue</a:t>
            </a:r>
            <a:r>
              <a:rPr lang="en-US" dirty="0"/>
              <a:t> = 0.</a:t>
            </a:r>
            <a:r>
              <a:rPr lang="en-US" b="0" i="0" dirty="0">
                <a:solidFill>
                  <a:srgbClr val="212121"/>
                </a:solidFill>
                <a:effectLst/>
              </a:rPr>
              <a:t>995</a:t>
            </a:r>
            <a:endParaRPr lang="ru-RU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BDF789-32C1-7DD0-9B06-69EC7A87E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122" y="2489805"/>
            <a:ext cx="4890487" cy="25701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0CED9F-A8F2-78A8-6BC2-5944BADC2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4" y="979989"/>
            <a:ext cx="3159123" cy="311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98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E0361-7AC9-1A63-B2C4-C5B200605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57" y="161291"/>
            <a:ext cx="6291943" cy="796651"/>
          </a:xfrm>
        </p:spPr>
        <p:txBody>
          <a:bodyPr>
            <a:normAutofit fontScale="90000"/>
          </a:bodyPr>
          <a:lstStyle/>
          <a:p>
            <a:r>
              <a:rPr lang="ru-RU" b="0" dirty="0"/>
              <a:t>Подбор наилучших распределений, отражающих данные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A9EDA1-9CC9-A939-C767-43B73B2CB5F3}"/>
              </a:ext>
            </a:extLst>
          </p:cNvPr>
          <p:cNvSpPr txBox="1"/>
          <p:nvPr/>
        </p:nvSpPr>
        <p:spPr>
          <a:xfrm>
            <a:off x="4572000" y="627470"/>
            <a:ext cx="337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Распределение «</a:t>
            </a:r>
            <a:r>
              <a:rPr lang="en-US" dirty="0"/>
              <a:t>t</a:t>
            </a:r>
            <a:r>
              <a:rPr lang="ru-RU" dirty="0"/>
              <a:t>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724C2-2840-75DF-9168-50CB41CA8FDD}"/>
              </a:ext>
            </a:extLst>
          </p:cNvPr>
          <p:cNvSpPr txBox="1"/>
          <p:nvPr/>
        </p:nvSpPr>
        <p:spPr>
          <a:xfrm>
            <a:off x="4572000" y="959193"/>
            <a:ext cx="3075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Коэффициенты</a:t>
            </a:r>
            <a:r>
              <a:rPr lang="ru-RU" dirty="0"/>
              <a:t> распределения</a:t>
            </a:r>
          </a:p>
        </p:txBody>
      </p:sp>
      <p:graphicFrame>
        <p:nvGraphicFramePr>
          <p:cNvPr id="12" name="Таблица 12">
            <a:extLst>
              <a:ext uri="{FF2B5EF4-FFF2-40B4-BE49-F238E27FC236}">
                <a16:creationId xmlns:a16="http://schemas.microsoft.com/office/drawing/2014/main" id="{9197E40A-FCD4-F633-05A8-74ED0D467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731893"/>
              </p:ext>
            </p:extLst>
          </p:nvPr>
        </p:nvGraphicFramePr>
        <p:xfrm>
          <a:off x="4613224" y="1406245"/>
          <a:ext cx="2829645" cy="1005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3215">
                  <a:extLst>
                    <a:ext uri="{9D8B030D-6E8A-4147-A177-3AD203B41FA5}">
                      <a16:colId xmlns:a16="http://schemas.microsoft.com/office/drawing/2014/main" val="2129124892"/>
                    </a:ext>
                  </a:extLst>
                </a:gridCol>
                <a:gridCol w="943215">
                  <a:extLst>
                    <a:ext uri="{9D8B030D-6E8A-4147-A177-3AD203B41FA5}">
                      <a16:colId xmlns:a16="http://schemas.microsoft.com/office/drawing/2014/main" val="2521889070"/>
                    </a:ext>
                  </a:extLst>
                </a:gridCol>
                <a:gridCol w="943215">
                  <a:extLst>
                    <a:ext uri="{9D8B030D-6E8A-4147-A177-3AD203B41FA5}">
                      <a16:colId xmlns:a16="http://schemas.microsoft.com/office/drawing/2014/main" val="1002440101"/>
                    </a:ext>
                  </a:extLst>
                </a:gridCol>
              </a:tblGrid>
              <a:tr h="249754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метод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solidFill>
                            <a:schemeClr val="bg1"/>
                          </a:solidFill>
                        </a:rPr>
                        <a:t>α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solidFill>
                            <a:schemeClr val="bg1"/>
                          </a:solidFill>
                        </a:rPr>
                        <a:t>β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742611"/>
                  </a:ext>
                </a:extLst>
              </a:tr>
              <a:tr h="2655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ML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13.44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32.73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342441"/>
                  </a:ext>
                </a:extLst>
              </a:tr>
              <a:tr h="2655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LSM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15.39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32.67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7795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BACC9D3-AA4C-03AE-F870-5CC0AACE2BCF}"/>
              </a:ext>
            </a:extLst>
          </p:cNvPr>
          <p:cNvSpPr txBox="1"/>
          <p:nvPr/>
        </p:nvSpPr>
        <p:spPr>
          <a:xfrm>
            <a:off x="90391" y="3940097"/>
            <a:ext cx="130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Стат. тесты: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63C61-37EC-C1E0-F5AB-DCFCB1C50BDA}"/>
              </a:ext>
            </a:extLst>
          </p:cNvPr>
          <p:cNvSpPr txBox="1"/>
          <p:nvPr/>
        </p:nvSpPr>
        <p:spPr>
          <a:xfrm>
            <a:off x="90391" y="4265670"/>
            <a:ext cx="2412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KStest</a:t>
            </a:r>
            <a:r>
              <a:rPr lang="en-US" dirty="0"/>
              <a:t>: </a:t>
            </a:r>
            <a:r>
              <a:rPr lang="en-US" dirty="0" err="1"/>
              <a:t>Pvalue</a:t>
            </a:r>
            <a:r>
              <a:rPr lang="en-US" dirty="0"/>
              <a:t> = </a:t>
            </a:r>
            <a:r>
              <a:rPr lang="ru-RU" b="0" i="0" dirty="0">
                <a:solidFill>
                  <a:srgbClr val="212121"/>
                </a:solidFill>
                <a:effectLst/>
              </a:rPr>
              <a:t>0.</a:t>
            </a:r>
            <a:r>
              <a:rPr lang="en-US" dirty="0">
                <a:solidFill>
                  <a:srgbClr val="212121"/>
                </a:solidFill>
              </a:rPr>
              <a:t>813</a:t>
            </a:r>
            <a:endParaRPr lang="en-US" b="0" i="0" dirty="0">
              <a:solidFill>
                <a:srgbClr val="212121"/>
              </a:solidFill>
              <a:effectLst/>
            </a:endParaRPr>
          </a:p>
          <a:p>
            <a:r>
              <a:rPr lang="en-US" b="1" dirty="0" err="1"/>
              <a:t>KMtest</a:t>
            </a:r>
            <a:r>
              <a:rPr lang="en-US" b="1" dirty="0"/>
              <a:t>: </a:t>
            </a:r>
            <a:r>
              <a:rPr lang="en-US" dirty="0" err="1"/>
              <a:t>Pvalue</a:t>
            </a:r>
            <a:r>
              <a:rPr lang="en-US" dirty="0"/>
              <a:t> = 0.</a:t>
            </a:r>
            <a:r>
              <a:rPr lang="en-US" b="0" i="0" dirty="0">
                <a:solidFill>
                  <a:srgbClr val="212121"/>
                </a:solidFill>
                <a:effectLst/>
              </a:rPr>
              <a:t>802</a:t>
            </a:r>
            <a:endParaRPr lang="ru-RU" b="0" i="0" dirty="0">
              <a:solidFill>
                <a:srgbClr val="212121"/>
              </a:solidFill>
              <a:effectLst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77F4D3-5B91-E46C-1CC3-7A76FDAD9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713" y="2514274"/>
            <a:ext cx="4808896" cy="25524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062AD78-BC1B-15C0-667E-1EC36E92E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7" y="1018908"/>
            <a:ext cx="3094187" cy="30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1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E0361-7AC9-1A63-B2C4-C5B200605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57" y="161291"/>
            <a:ext cx="6291943" cy="796651"/>
          </a:xfrm>
        </p:spPr>
        <p:txBody>
          <a:bodyPr>
            <a:normAutofit fontScale="90000"/>
          </a:bodyPr>
          <a:lstStyle/>
          <a:p>
            <a:r>
              <a:rPr lang="ru-RU" b="0" dirty="0"/>
              <a:t>Подбор наилучших распределений, отражающих данные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A9EDA1-9CC9-A939-C767-43B73B2CB5F3}"/>
              </a:ext>
            </a:extLst>
          </p:cNvPr>
          <p:cNvSpPr txBox="1"/>
          <p:nvPr/>
        </p:nvSpPr>
        <p:spPr>
          <a:xfrm>
            <a:off x="4572000" y="627470"/>
            <a:ext cx="337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Распределение «</a:t>
            </a:r>
            <a:r>
              <a:rPr lang="en-US" b="0" i="0" dirty="0" err="1">
                <a:solidFill>
                  <a:srgbClr val="212121"/>
                </a:solidFill>
                <a:effectLst/>
              </a:rPr>
              <a:t>johnsonsb</a:t>
            </a:r>
            <a:r>
              <a:rPr lang="ru-RU" dirty="0"/>
              <a:t>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724C2-2840-75DF-9168-50CB41CA8FDD}"/>
              </a:ext>
            </a:extLst>
          </p:cNvPr>
          <p:cNvSpPr txBox="1"/>
          <p:nvPr/>
        </p:nvSpPr>
        <p:spPr>
          <a:xfrm>
            <a:off x="4572000" y="959193"/>
            <a:ext cx="3075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Коэффициенты</a:t>
            </a:r>
            <a:r>
              <a:rPr lang="ru-RU" dirty="0"/>
              <a:t> распределения</a:t>
            </a:r>
          </a:p>
        </p:txBody>
      </p:sp>
      <p:graphicFrame>
        <p:nvGraphicFramePr>
          <p:cNvPr id="12" name="Таблица 12">
            <a:extLst>
              <a:ext uri="{FF2B5EF4-FFF2-40B4-BE49-F238E27FC236}">
                <a16:creationId xmlns:a16="http://schemas.microsoft.com/office/drawing/2014/main" id="{9197E40A-FCD4-F633-05A8-74ED0D467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30911"/>
              </p:ext>
            </p:extLst>
          </p:nvPr>
        </p:nvGraphicFramePr>
        <p:xfrm>
          <a:off x="4613224" y="1406245"/>
          <a:ext cx="2829645" cy="1005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3215">
                  <a:extLst>
                    <a:ext uri="{9D8B030D-6E8A-4147-A177-3AD203B41FA5}">
                      <a16:colId xmlns:a16="http://schemas.microsoft.com/office/drawing/2014/main" val="2129124892"/>
                    </a:ext>
                  </a:extLst>
                </a:gridCol>
                <a:gridCol w="943215">
                  <a:extLst>
                    <a:ext uri="{9D8B030D-6E8A-4147-A177-3AD203B41FA5}">
                      <a16:colId xmlns:a16="http://schemas.microsoft.com/office/drawing/2014/main" val="2521889070"/>
                    </a:ext>
                  </a:extLst>
                </a:gridCol>
                <a:gridCol w="943215">
                  <a:extLst>
                    <a:ext uri="{9D8B030D-6E8A-4147-A177-3AD203B41FA5}">
                      <a16:colId xmlns:a16="http://schemas.microsoft.com/office/drawing/2014/main" val="1002440101"/>
                    </a:ext>
                  </a:extLst>
                </a:gridCol>
              </a:tblGrid>
              <a:tr h="249754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метод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solidFill>
                            <a:schemeClr val="bg1"/>
                          </a:solidFill>
                        </a:rPr>
                        <a:t>α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solidFill>
                            <a:schemeClr val="bg1"/>
                          </a:solidFill>
                        </a:rPr>
                        <a:t>β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742611"/>
                  </a:ext>
                </a:extLst>
              </a:tr>
              <a:tr h="2655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ML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1.56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1.074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342441"/>
                  </a:ext>
                </a:extLst>
              </a:tr>
              <a:tr h="2655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LSM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1.56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1.088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7795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BACC9D3-AA4C-03AE-F870-5CC0AACE2BCF}"/>
              </a:ext>
            </a:extLst>
          </p:cNvPr>
          <p:cNvSpPr txBox="1"/>
          <p:nvPr/>
        </p:nvSpPr>
        <p:spPr>
          <a:xfrm>
            <a:off x="90391" y="3937648"/>
            <a:ext cx="130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Стат. тесты: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3E5569-0C5D-DD1E-8220-5510B19D12EE}"/>
              </a:ext>
            </a:extLst>
          </p:cNvPr>
          <p:cNvSpPr txBox="1"/>
          <p:nvPr/>
        </p:nvSpPr>
        <p:spPr>
          <a:xfrm>
            <a:off x="90391" y="4265670"/>
            <a:ext cx="2412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KStest</a:t>
            </a:r>
            <a:r>
              <a:rPr lang="en-US" dirty="0"/>
              <a:t>: </a:t>
            </a:r>
            <a:r>
              <a:rPr lang="en-US" dirty="0" err="1"/>
              <a:t>Pvalue</a:t>
            </a:r>
            <a:r>
              <a:rPr lang="en-US" dirty="0"/>
              <a:t> = </a:t>
            </a:r>
            <a:r>
              <a:rPr lang="ru-RU" b="0" i="0" dirty="0">
                <a:solidFill>
                  <a:srgbClr val="212121"/>
                </a:solidFill>
                <a:effectLst/>
              </a:rPr>
              <a:t>0.</a:t>
            </a:r>
            <a:r>
              <a:rPr lang="en-US" b="0" i="0" dirty="0">
                <a:solidFill>
                  <a:srgbClr val="212121"/>
                </a:solidFill>
                <a:effectLst/>
              </a:rPr>
              <a:t>994</a:t>
            </a:r>
            <a:endParaRPr lang="ru-RU" b="0" i="0" dirty="0">
              <a:solidFill>
                <a:srgbClr val="212121"/>
              </a:solidFill>
              <a:effectLst/>
            </a:endParaRPr>
          </a:p>
          <a:p>
            <a:r>
              <a:rPr lang="en-US" b="1" dirty="0" err="1"/>
              <a:t>KMtest</a:t>
            </a:r>
            <a:r>
              <a:rPr lang="en-US" b="1" dirty="0"/>
              <a:t>: </a:t>
            </a:r>
            <a:r>
              <a:rPr lang="en-US" dirty="0" err="1"/>
              <a:t>Pvalue</a:t>
            </a:r>
            <a:r>
              <a:rPr lang="en-US" dirty="0"/>
              <a:t> = 0.</a:t>
            </a:r>
            <a:r>
              <a:rPr lang="en-US" b="0" i="0" dirty="0">
                <a:solidFill>
                  <a:srgbClr val="212121"/>
                </a:solidFill>
                <a:effectLst/>
              </a:rPr>
              <a:t>943</a:t>
            </a: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8FE809-FC5B-9826-1263-DACFF08F2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990" y="2479691"/>
            <a:ext cx="4875619" cy="25878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AFE768-798A-7DDC-1069-92188DEC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7" y="1063083"/>
            <a:ext cx="3067208" cy="301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97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B860F4C-6569-5D5E-E7FD-EC3DB4025F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3152" y="1257290"/>
            <a:ext cx="1029629" cy="416665"/>
          </a:xfrm>
        </p:spPr>
        <p:txBody>
          <a:bodyPr/>
          <a:lstStyle/>
          <a:p>
            <a:r>
              <a:rPr lang="ru-RU" dirty="0"/>
              <a:t>Методы :</a:t>
            </a:r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19F74FC-8B1F-B014-BDE0-8011FC569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Сэмплирование</a:t>
            </a:r>
            <a:endParaRPr lang="ru-RU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EE20DBDB-13C6-89EB-7597-90988C827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432106"/>
              </p:ext>
            </p:extLst>
          </p:nvPr>
        </p:nvGraphicFramePr>
        <p:xfrm>
          <a:off x="773152" y="1673955"/>
          <a:ext cx="74118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5922">
                  <a:extLst>
                    <a:ext uri="{9D8B030D-6E8A-4147-A177-3AD203B41FA5}">
                      <a16:colId xmlns:a16="http://schemas.microsoft.com/office/drawing/2014/main" val="3529413725"/>
                    </a:ext>
                  </a:extLst>
                </a:gridCol>
                <a:gridCol w="3705922">
                  <a:extLst>
                    <a:ext uri="{9D8B030D-6E8A-4147-A177-3AD203B41FA5}">
                      <a16:colId xmlns:a16="http://schemas.microsoft.com/office/drawing/2014/main" val="3707948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Ratio of uniforms</a:t>
                      </a:r>
                      <a:endParaRPr lang="ru-R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Обратная функция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75293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D82529-56C5-6E01-3F7C-062ADC0B5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6" y="2282283"/>
            <a:ext cx="3929261" cy="208511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E2349C-CCE2-BC66-DB93-6F06D319C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2284515"/>
            <a:ext cx="4025072" cy="208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B21481-3E5D-A97B-93D4-DF5583A8FFAB}"/>
              </a:ext>
            </a:extLst>
          </p:cNvPr>
          <p:cNvSpPr txBox="1"/>
          <p:nvPr/>
        </p:nvSpPr>
        <p:spPr>
          <a:xfrm>
            <a:off x="773152" y="958604"/>
            <a:ext cx="218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столбца </a:t>
            </a:r>
            <a:r>
              <a:rPr lang="en-US" dirty="0"/>
              <a:t>Glucose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20998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6811</TotalTime>
  <Words>372</Words>
  <Application>Microsoft Office PowerPoint</Application>
  <PresentationFormat>Экран (16:9)</PresentationFormat>
  <Paragraphs>130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ALS Gorizont Bold Expanded</vt:lpstr>
      <vt:lpstr>Arial</vt:lpstr>
      <vt:lpstr>Calibri</vt:lpstr>
      <vt:lpstr>Golos Text</vt:lpstr>
      <vt:lpstr>Golos Text DemiBold</vt:lpstr>
      <vt:lpstr>Inter</vt:lpstr>
      <vt:lpstr>Roboto</vt:lpstr>
      <vt:lpstr>Тема1</vt:lpstr>
      <vt:lpstr>Анализ одномерных случайных величин Презентация работы</vt:lpstr>
      <vt:lpstr>Обоснование выбора данных</vt:lpstr>
      <vt:lpstr>Построение непараметрической оценки PDF в виде гистограммы и использование функции плотности ядра</vt:lpstr>
      <vt:lpstr>Подбор наилучших распределений, отражающих данные</vt:lpstr>
      <vt:lpstr>Подбор наилучших распределений, отражающих данные</vt:lpstr>
      <vt:lpstr>Подбор наилучших распределений, отражающих данные</vt:lpstr>
      <vt:lpstr>Подбор наилучших распределений, отражающих данные</vt:lpstr>
      <vt:lpstr>Подбор наилучших распределений, отражающих данные</vt:lpstr>
      <vt:lpstr>Сэмплирование</vt:lpstr>
      <vt:lpstr>Сэмплирование</vt:lpstr>
      <vt:lpstr>Сэмплирование</vt:lpstr>
      <vt:lpstr>Сэмплирование</vt:lpstr>
      <vt:lpstr>Сэмплирование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Леженков Глеб Геннадьевич</cp:lastModifiedBy>
  <cp:revision>104</cp:revision>
  <dcterms:created xsi:type="dcterms:W3CDTF">2014-06-27T12:30:22Z</dcterms:created>
  <dcterms:modified xsi:type="dcterms:W3CDTF">2022-11-02T11:25:48Z</dcterms:modified>
</cp:coreProperties>
</file>